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Quattrocento Sans" panose="020B0604020202020204" charset="0"/>
      <p:bold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mpact" panose="020B0806030902050204" pitchFamily="3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33.png"/><Relationship Id="rId5" Type="http://schemas.openxmlformats.org/officeDocument/2006/relationships/image" Target="../media/image12.png"/><Relationship Id="rId10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cace2f9d-c311-45b0-8f2c-4874b5079733/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36.png"/><Relationship Id="rId5" Type="http://schemas.openxmlformats.org/officeDocument/2006/relationships/image" Target="../media/image12.png"/><Relationship Id="rId10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2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4" name="Google Shape;224;p22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5" name="Google Shape;225;p22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161327" y="1131514"/>
            <a:ext cx="4341717" cy="435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1035314" y="4353311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088092" y="4834487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2"/>
          <p:cNvSpPr txBox="1"/>
          <p:nvPr/>
        </p:nvSpPr>
        <p:spPr>
          <a:xfrm>
            <a:off x="8541851" y="1262148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30" name="Google Shape;230;p22"/>
          <p:cNvSpPr txBox="1"/>
          <p:nvPr/>
        </p:nvSpPr>
        <p:spPr>
          <a:xfrm>
            <a:off x="7957618" y="2045357"/>
            <a:ext cx="27976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NAGLASNA CJELINA</a:t>
            </a:r>
            <a:endParaRPr sz="2400" dirty="0"/>
          </a:p>
        </p:txBody>
      </p:sp>
      <p:sp>
        <p:nvSpPr>
          <p:cNvPr id="231" name="Google Shape;231;p22"/>
          <p:cNvSpPr/>
          <p:nvPr/>
        </p:nvSpPr>
        <p:spPr>
          <a:xfrm>
            <a:off x="186588" y="1963130"/>
            <a:ext cx="70593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[čȍvječe] [pazi] [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danèidēš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[màlen] [ȉspod] [zvijézdā].</a:t>
            </a:r>
            <a:endParaRPr sz="2400" dirty="0"/>
          </a:p>
        </p:txBody>
      </p:sp>
      <p:sp>
        <p:nvSpPr>
          <p:cNvPr id="232" name="Google Shape;232;p22"/>
          <p:cNvSpPr txBox="1"/>
          <p:nvPr/>
        </p:nvSpPr>
        <p:spPr>
          <a:xfrm>
            <a:off x="1365959" y="579031"/>
            <a:ext cx="721465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ponovno već poznatu rečenicu. Sastoji se od šest izgovornih cjelina. Što čini naglasnu ili izgovornu cjelinu?</a:t>
            </a:r>
            <a:endParaRPr sz="2400" dirty="0"/>
          </a:p>
        </p:txBody>
      </p:sp>
      <p:sp>
        <p:nvSpPr>
          <p:cNvPr id="233" name="Google Shape;233;p22"/>
          <p:cNvSpPr/>
          <p:nvPr/>
        </p:nvSpPr>
        <p:spPr>
          <a:xfrm>
            <a:off x="7833980" y="2557110"/>
            <a:ext cx="342330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Naglasna je ili izgovorna cjelina jedna riječ ili više riječi koje se izgovaraju zajedno i imaju jedan naglasak.</a:t>
            </a:r>
            <a:endParaRPr sz="2400" dirty="0"/>
          </a:p>
        </p:txBody>
      </p:sp>
      <p:sp>
        <p:nvSpPr>
          <p:cNvPr id="234" name="Google Shape;234;p22"/>
          <p:cNvSpPr/>
          <p:nvPr/>
        </p:nvSpPr>
        <p:spPr>
          <a:xfrm>
            <a:off x="564716" y="2631019"/>
            <a:ext cx="6525364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Naglasnu cjelinu mogu činiti: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jedna naglašena riječ – [čovječe]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prednaglasnica 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naglasnica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[</a:t>
            </a:r>
            <a:r>
              <a:rPr lang="hr-HR" sz="2400" b="1" dirty="0" err="1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zvijézdé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naglasnica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zanaglasnica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[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volīm</a:t>
            </a:r>
            <a:r>
              <a:rPr lang="hr-HR" sz="2400" b="1" dirty="0" err="1">
                <a:solidFill>
                  <a:srgbClr val="A8D08C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prednaglasnica,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naglasnica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zanaglasnica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[</a:t>
            </a:r>
            <a:r>
              <a:rPr lang="hr-HR" sz="2400" b="1" dirty="0" err="1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zvijézdama</a:t>
            </a:r>
            <a:r>
              <a:rPr lang="hr-HR" sz="2400" b="1" dirty="0" err="1">
                <a:solidFill>
                  <a:srgbClr val="A8D08C"/>
                </a:solidFill>
                <a:latin typeface="Calibri"/>
                <a:ea typeface="Calibri"/>
                <a:cs typeface="Calibri"/>
                <a:sym typeface="Calibri"/>
              </a:rPr>
              <a:t>smo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3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2" y="39888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0" name="Google Shape;240;p23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181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1" name="Google Shape;241;p23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226576" y="1106274"/>
            <a:ext cx="4395827" cy="4297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46992" y="4044073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877065" y="4341244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3"/>
          <p:cNvSpPr txBox="1"/>
          <p:nvPr/>
        </p:nvSpPr>
        <p:spPr>
          <a:xfrm>
            <a:off x="8626072" y="1125393"/>
            <a:ext cx="1958688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</a:t>
            </a:r>
            <a:endParaRPr/>
          </a:p>
        </p:txBody>
      </p:sp>
      <p:sp>
        <p:nvSpPr>
          <p:cNvPr id="246" name="Google Shape;246;p23"/>
          <p:cNvSpPr txBox="1"/>
          <p:nvPr/>
        </p:nvSpPr>
        <p:spPr>
          <a:xfrm>
            <a:off x="8100466" y="1989687"/>
            <a:ext cx="30099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REČENIČNI NAGLASAK</a:t>
            </a:r>
            <a:endParaRPr sz="2400" dirty="0"/>
          </a:p>
        </p:txBody>
      </p:sp>
      <p:sp>
        <p:nvSpPr>
          <p:cNvPr id="247" name="Google Shape;247;p23"/>
          <p:cNvSpPr/>
          <p:nvPr/>
        </p:nvSpPr>
        <p:spPr>
          <a:xfrm>
            <a:off x="8020409" y="2391788"/>
            <a:ext cx="32408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Rečenični je naglasak pojačan izgovor one riječi u rečenici koja je najvažnija za razumijevanje poruke.</a:t>
            </a:r>
            <a:endParaRPr sz="2400" dirty="0"/>
          </a:p>
        </p:txBody>
      </p:sp>
      <p:sp>
        <p:nvSpPr>
          <p:cNvPr id="248" name="Google Shape;248;p23"/>
          <p:cNvSpPr/>
          <p:nvPr/>
        </p:nvSpPr>
        <p:spPr>
          <a:xfrm>
            <a:off x="621288" y="1125393"/>
            <a:ext cx="66700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 i pročitaj svaku rečenicu. Naglasi u svakoj rečenici istaknutu riječ. Mijenja li se značenje rečenice?</a:t>
            </a:r>
            <a:endParaRPr sz="2400" dirty="0"/>
          </a:p>
        </p:txBody>
      </p:sp>
      <p:sp>
        <p:nvSpPr>
          <p:cNvPr id="249" name="Google Shape;249;p23"/>
          <p:cNvSpPr/>
          <p:nvPr/>
        </p:nvSpPr>
        <p:spPr>
          <a:xfrm>
            <a:off x="1195370" y="2630860"/>
            <a:ext cx="6096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Tihana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je donijela knjigu. 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Tihana mi je </a:t>
            </a:r>
            <a:r>
              <a:rPr lang="hr-HR" sz="2400" b="1" dirty="0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donijela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knjigu. 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Tihana mi je donijela </a:t>
            </a:r>
            <a:r>
              <a:rPr lang="hr-HR" sz="2400" b="1" dirty="0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knjigu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4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5" name="Google Shape;255;p24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6" name="Google Shape;256;p24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209217" y="1353650"/>
            <a:ext cx="4449413" cy="442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4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778508" y="4681488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4"/>
          <p:cNvSpPr txBox="1"/>
          <p:nvPr/>
        </p:nvSpPr>
        <p:spPr>
          <a:xfrm>
            <a:off x="8500531" y="1518734"/>
            <a:ext cx="189714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</a:t>
            </a:r>
            <a:endParaRPr/>
          </a:p>
        </p:txBody>
      </p:sp>
      <p:sp>
        <p:nvSpPr>
          <p:cNvPr id="261" name="Google Shape;261;p24"/>
          <p:cNvSpPr txBox="1"/>
          <p:nvPr/>
        </p:nvSpPr>
        <p:spPr>
          <a:xfrm>
            <a:off x="7777033" y="2348295"/>
            <a:ext cx="33441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REČENIČNA INTONACIJA</a:t>
            </a:r>
            <a:endParaRPr sz="2400" dirty="0"/>
          </a:p>
        </p:txBody>
      </p:sp>
      <p:sp>
        <p:nvSpPr>
          <p:cNvPr id="262" name="Google Shape;262;p24"/>
          <p:cNvSpPr/>
          <p:nvPr/>
        </p:nvSpPr>
        <p:spPr>
          <a:xfrm>
            <a:off x="1629385" y="648852"/>
            <a:ext cx="670856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Svaka rečenica ima i svoju intonaciju. Pročitaj istu rečenicu poštujući rečenični znak i prati svoju intonaciju. </a:t>
            </a:r>
            <a:endParaRPr sz="2400" dirty="0"/>
          </a:p>
        </p:txBody>
      </p:sp>
      <p:sp>
        <p:nvSpPr>
          <p:cNvPr id="263" name="Google Shape;263;p24"/>
          <p:cNvSpPr/>
          <p:nvPr/>
        </p:nvSpPr>
        <p:spPr>
          <a:xfrm>
            <a:off x="383293" y="2536001"/>
            <a:ext cx="38586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Volim te najviše na svijetu.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4"/>
          <p:cNvSpPr/>
          <p:nvPr/>
        </p:nvSpPr>
        <p:spPr>
          <a:xfrm>
            <a:off x="383293" y="3646844"/>
            <a:ext cx="36601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Volim te najviše na svijetu!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4"/>
          <p:cNvSpPr/>
          <p:nvPr/>
        </p:nvSpPr>
        <p:spPr>
          <a:xfrm>
            <a:off x="383293" y="4824473"/>
            <a:ext cx="3677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Volim te najviše na svijetu?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393771" flipH="1">
            <a:off x="1526199" y="1252301"/>
            <a:ext cx="2192416" cy="1938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393771" flipH="1">
            <a:off x="1669690" y="2407229"/>
            <a:ext cx="2192416" cy="1938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2081474">
            <a:off x="1621991" y="4168284"/>
            <a:ext cx="2000831" cy="102264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4"/>
          <p:cNvSpPr txBox="1"/>
          <p:nvPr/>
        </p:nvSpPr>
        <p:spPr>
          <a:xfrm>
            <a:off x="4484862" y="2569510"/>
            <a:ext cx="28425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silazna intonacija</a:t>
            </a:r>
            <a:endParaRPr sz="2400" dirty="0"/>
          </a:p>
        </p:txBody>
      </p:sp>
      <p:sp>
        <p:nvSpPr>
          <p:cNvPr id="270" name="Google Shape;270;p24"/>
          <p:cNvSpPr txBox="1"/>
          <p:nvPr/>
        </p:nvSpPr>
        <p:spPr>
          <a:xfrm>
            <a:off x="4483154" y="3689791"/>
            <a:ext cx="27043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silazna intonacija</a:t>
            </a:r>
            <a:endParaRPr sz="2400" dirty="0"/>
          </a:p>
        </p:txBody>
      </p:sp>
      <p:sp>
        <p:nvSpPr>
          <p:cNvPr id="271" name="Google Shape;271;p24"/>
          <p:cNvSpPr txBox="1"/>
          <p:nvPr/>
        </p:nvSpPr>
        <p:spPr>
          <a:xfrm>
            <a:off x="4409904" y="4824473"/>
            <a:ext cx="27775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uzlazna intonacija</a:t>
            </a:r>
            <a:endParaRPr sz="2400" dirty="0"/>
          </a:p>
        </p:txBody>
      </p:sp>
      <p:sp>
        <p:nvSpPr>
          <p:cNvPr id="272" name="Google Shape;272;p24"/>
          <p:cNvSpPr/>
          <p:nvPr/>
        </p:nvSpPr>
        <p:spPr>
          <a:xfrm>
            <a:off x="7896972" y="2954915"/>
            <a:ext cx="310425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Kretanje visine tona od početka do završetka rečenice radi točnog razumijevanja poruke.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78" name="Google Shape;278;p2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9" name="Google Shape;279;p2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642597" y="122365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5"/>
          <p:cNvSpPr txBox="1"/>
          <p:nvPr/>
        </p:nvSpPr>
        <p:spPr>
          <a:xfrm>
            <a:off x="8529892" y="1510741"/>
            <a:ext cx="245674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284" name="Google Shape;284;p25"/>
          <p:cNvSpPr txBox="1"/>
          <p:nvPr/>
        </p:nvSpPr>
        <p:spPr>
          <a:xfrm>
            <a:off x="8234799" y="2488532"/>
            <a:ext cx="259271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VRSTE RIJEČI – PREDNAGLASNICE I ZANAGLASNICE</a:t>
            </a:r>
            <a:endParaRPr sz="2400" dirty="0"/>
          </a:p>
        </p:txBody>
      </p:sp>
      <p:sp>
        <p:nvSpPr>
          <p:cNvPr id="285" name="Google Shape;285;p25"/>
          <p:cNvSpPr/>
          <p:nvPr/>
        </p:nvSpPr>
        <p:spPr>
          <a:xfrm>
            <a:off x="2372129" y="588965"/>
            <a:ext cx="55689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Koje su vrste riječi prednaglasnice, a koje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zanaglasnice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  <p:sp>
        <p:nvSpPr>
          <p:cNvPr id="286" name="Google Shape;286;p25"/>
          <p:cNvSpPr/>
          <p:nvPr/>
        </p:nvSpPr>
        <p:spPr>
          <a:xfrm>
            <a:off x="307055" y="1959642"/>
            <a:ext cx="432953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Ne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razmišljaj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tome!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Pri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ulasku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školu ugledam Tinu.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se pojavi neočekivano.</a:t>
            </a:r>
            <a:endParaRPr sz="2400" dirty="0"/>
          </a:p>
        </p:txBody>
      </p:sp>
      <p:sp>
        <p:nvSpPr>
          <p:cNvPr id="287" name="Google Shape;287;p25"/>
          <p:cNvSpPr txBox="1"/>
          <p:nvPr/>
        </p:nvSpPr>
        <p:spPr>
          <a:xfrm>
            <a:off x="236043" y="1528493"/>
            <a:ext cx="32177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PREDNAGLASNICE</a:t>
            </a:r>
            <a:endParaRPr sz="2400" dirty="0"/>
          </a:p>
        </p:txBody>
      </p:sp>
      <p:sp>
        <p:nvSpPr>
          <p:cNvPr id="288" name="Google Shape;288;p25"/>
          <p:cNvSpPr txBox="1"/>
          <p:nvPr/>
        </p:nvSpPr>
        <p:spPr>
          <a:xfrm>
            <a:off x="4941694" y="1984182"/>
            <a:ext cx="25813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neki prijedlozi, veznici i čestica ne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5"/>
          <p:cNvSpPr txBox="1"/>
          <p:nvPr/>
        </p:nvSpPr>
        <p:spPr>
          <a:xfrm>
            <a:off x="245888" y="3471096"/>
            <a:ext cx="21510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ZANAGLASNICE</a:t>
            </a:r>
            <a:endParaRPr sz="2400" dirty="0"/>
          </a:p>
        </p:txBody>
      </p:sp>
      <p:sp>
        <p:nvSpPr>
          <p:cNvPr id="290" name="Google Shape;290;p25"/>
          <p:cNvSpPr/>
          <p:nvPr/>
        </p:nvSpPr>
        <p:spPr>
          <a:xfrm>
            <a:off x="307055" y="4219244"/>
            <a:ext cx="352943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Počešljaj </a:t>
            </a:r>
            <a:r>
              <a:rPr lang="hr-HR" sz="24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Molim </a:t>
            </a:r>
            <a:r>
              <a:rPr lang="hr-HR" sz="24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donesi kredu.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Vidjet </a:t>
            </a:r>
            <a:r>
              <a:rPr lang="hr-HR" sz="24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ću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koliko znaš.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Možeš </a:t>
            </a:r>
            <a:r>
              <a:rPr lang="hr-HR" sz="24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li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ponoviti?</a:t>
            </a:r>
            <a:endParaRPr sz="2400" dirty="0"/>
          </a:p>
        </p:txBody>
      </p:sp>
      <p:sp>
        <p:nvSpPr>
          <p:cNvPr id="291" name="Google Shape;291;p25"/>
          <p:cNvSpPr/>
          <p:nvPr/>
        </p:nvSpPr>
        <p:spPr>
          <a:xfrm>
            <a:off x="4900928" y="3871206"/>
            <a:ext cx="290274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nenaglašeni oblici pomoćnoga glagola biti i htjeti, nenaglašeni oblici zamjenica i čestica li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6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97" name="Google Shape;297;p26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8" name="Google Shape;298;p2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952206" y="698925"/>
            <a:ext cx="4989022" cy="497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6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6"/>
          <p:cNvSpPr txBox="1"/>
          <p:nvPr/>
        </p:nvSpPr>
        <p:spPr>
          <a:xfrm>
            <a:off x="7904600" y="1265970"/>
            <a:ext cx="27450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03" name="Google Shape;303;p26"/>
          <p:cNvSpPr txBox="1"/>
          <p:nvPr/>
        </p:nvSpPr>
        <p:spPr>
          <a:xfrm>
            <a:off x="955293" y="1211416"/>
            <a:ext cx="41016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Uzeo sam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luk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gađao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luk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304" name="Google Shape;304;p26"/>
          <p:cNvSpPr/>
          <p:nvPr/>
        </p:nvSpPr>
        <p:spPr>
          <a:xfrm flipH="1">
            <a:off x="3835716" y="1628431"/>
            <a:ext cx="16252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lȕk -povrće</a:t>
            </a:r>
            <a:endParaRPr sz="2400" dirty="0"/>
          </a:p>
        </p:txBody>
      </p:sp>
      <p:sp>
        <p:nvSpPr>
          <p:cNvPr id="305" name="Google Shape;305;p26"/>
          <p:cNvSpPr/>
          <p:nvPr/>
        </p:nvSpPr>
        <p:spPr>
          <a:xfrm>
            <a:off x="4563801" y="2652756"/>
            <a:ext cx="20849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trȅšnja – voće</a:t>
            </a:r>
            <a:endParaRPr sz="2400" dirty="0"/>
          </a:p>
        </p:txBody>
      </p:sp>
      <p:sp>
        <p:nvSpPr>
          <p:cNvPr id="306" name="Google Shape;306;p26"/>
          <p:cNvSpPr/>
          <p:nvPr/>
        </p:nvSpPr>
        <p:spPr>
          <a:xfrm>
            <a:off x="884359" y="2674516"/>
            <a:ext cx="33274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tréšnja – od glagola tresti</a:t>
            </a:r>
            <a:endParaRPr sz="2400" dirty="0"/>
          </a:p>
        </p:txBody>
      </p:sp>
      <p:sp>
        <p:nvSpPr>
          <p:cNvPr id="307" name="Google Shape;307;p26"/>
          <p:cNvSpPr txBox="1"/>
          <p:nvPr/>
        </p:nvSpPr>
        <p:spPr>
          <a:xfrm>
            <a:off x="637309" y="2197426"/>
            <a:ext cx="6400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Trešnja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bila jaka pa je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trešnja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ostala bez ploda.</a:t>
            </a:r>
            <a:endParaRPr sz="2400" dirty="0"/>
          </a:p>
        </p:txBody>
      </p:sp>
      <p:sp>
        <p:nvSpPr>
          <p:cNvPr id="308" name="Google Shape;308;p26"/>
          <p:cNvSpPr txBox="1"/>
          <p:nvPr/>
        </p:nvSpPr>
        <p:spPr>
          <a:xfrm>
            <a:off x="8058427" y="2051638"/>
            <a:ext cx="35900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Napiši naglasak i značenje istaknutih riječi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309" name="Google Shape;309;p26"/>
          <p:cNvSpPr txBox="1"/>
          <p:nvPr/>
        </p:nvSpPr>
        <p:spPr>
          <a:xfrm>
            <a:off x="8159921" y="2808102"/>
            <a:ext cx="286950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Razdijeli rečenicu na naglasne cjeline i razvrstaj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prednagalsnice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zanaglasnice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cxnSp>
        <p:nvCxnSpPr>
          <p:cNvPr id="310" name="Google Shape;310;p26"/>
          <p:cNvCxnSpPr/>
          <p:nvPr/>
        </p:nvCxnSpPr>
        <p:spPr>
          <a:xfrm>
            <a:off x="782398" y="2018712"/>
            <a:ext cx="5866369" cy="4523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1" name="Google Shape;311;p26"/>
          <p:cNvCxnSpPr/>
          <p:nvPr/>
        </p:nvCxnSpPr>
        <p:spPr>
          <a:xfrm>
            <a:off x="752454" y="3086992"/>
            <a:ext cx="5896313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2" name="Google Shape;312;p26"/>
          <p:cNvSpPr/>
          <p:nvPr/>
        </p:nvSpPr>
        <p:spPr>
          <a:xfrm>
            <a:off x="1130299" y="1625880"/>
            <a:ext cx="17518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lûk – oružje </a:t>
            </a:r>
            <a:endParaRPr sz="2400" dirty="0"/>
          </a:p>
        </p:txBody>
      </p:sp>
      <p:sp>
        <p:nvSpPr>
          <p:cNvPr id="313" name="Google Shape;313;p26"/>
          <p:cNvSpPr txBox="1"/>
          <p:nvPr/>
        </p:nvSpPr>
        <p:spPr>
          <a:xfrm>
            <a:off x="815906" y="3790795"/>
            <a:ext cx="55564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Stigneš li, otići ćemo na izložbu i koncert.</a:t>
            </a:r>
            <a:endParaRPr sz="2400" dirty="0"/>
          </a:p>
        </p:txBody>
      </p:sp>
      <p:sp>
        <p:nvSpPr>
          <p:cNvPr id="314" name="Google Shape;314;p26"/>
          <p:cNvSpPr txBox="1"/>
          <p:nvPr/>
        </p:nvSpPr>
        <p:spPr>
          <a:xfrm>
            <a:off x="815906" y="4303749"/>
            <a:ext cx="60448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Stigneš li /, otići ćemo / na izložbu / i koncert.</a:t>
            </a:r>
            <a:endParaRPr sz="2400" dirty="0"/>
          </a:p>
        </p:txBody>
      </p:sp>
      <p:sp>
        <p:nvSpPr>
          <p:cNvPr id="315" name="Google Shape;315;p26"/>
          <p:cNvSpPr txBox="1"/>
          <p:nvPr/>
        </p:nvSpPr>
        <p:spPr>
          <a:xfrm>
            <a:off x="783372" y="5029427"/>
            <a:ext cx="27093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PREDNAGLASNICE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hr-HR" sz="20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______________</a:t>
            </a:r>
            <a:endParaRPr dirty="0"/>
          </a:p>
        </p:txBody>
      </p:sp>
      <p:sp>
        <p:nvSpPr>
          <p:cNvPr id="316" name="Google Shape;316;p26"/>
          <p:cNvSpPr txBox="1"/>
          <p:nvPr/>
        </p:nvSpPr>
        <p:spPr>
          <a:xfrm>
            <a:off x="3882449" y="5008763"/>
            <a:ext cx="29462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ZANAGLASNICE: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______________</a:t>
            </a:r>
            <a:endParaRPr sz="2400" dirty="0"/>
          </a:p>
        </p:txBody>
      </p:sp>
      <p:cxnSp>
        <p:nvCxnSpPr>
          <p:cNvPr id="317" name="Google Shape;317;p26"/>
          <p:cNvCxnSpPr/>
          <p:nvPr/>
        </p:nvCxnSpPr>
        <p:spPr>
          <a:xfrm flipV="1">
            <a:off x="854673" y="4696691"/>
            <a:ext cx="5794094" cy="6207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8" name="Google Shape;318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420" y="1108050"/>
            <a:ext cx="618179" cy="760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69297" y="2197244"/>
            <a:ext cx="634321" cy="860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8385" y="3678352"/>
            <a:ext cx="731492" cy="819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54617" y="2896079"/>
            <a:ext cx="807190" cy="77410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6"/>
          <p:cNvSpPr txBox="1"/>
          <p:nvPr/>
        </p:nvSpPr>
        <p:spPr>
          <a:xfrm>
            <a:off x="4266479" y="5324217"/>
            <a:ext cx="11945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li, ćemo</a:t>
            </a:r>
            <a:endParaRPr sz="2400" dirty="0"/>
          </a:p>
        </p:txBody>
      </p:sp>
      <p:sp>
        <p:nvSpPr>
          <p:cNvPr id="323" name="Google Shape;323;p26"/>
          <p:cNvSpPr txBox="1"/>
          <p:nvPr/>
        </p:nvSpPr>
        <p:spPr>
          <a:xfrm>
            <a:off x="1533164" y="5269313"/>
            <a:ext cx="11945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na, i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7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29" name="Google Shape;329;p27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30" name="Google Shape;330;p2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22368" y="122365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7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7"/>
          <p:cNvSpPr txBox="1"/>
          <p:nvPr/>
        </p:nvSpPr>
        <p:spPr>
          <a:xfrm>
            <a:off x="8140509" y="2117766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335" name="Google Shape;335;p27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434628" y="2688854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7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37" name="Google Shape;337;p27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38" name="Google Shape;338;p27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39" name="Google Shape;339;p27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94774" y="110935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40" name="Google Shape;340;p27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71601" y="264363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41" name="Google Shape;341;p27"/>
          <p:cNvSpPr txBox="1"/>
          <p:nvPr/>
        </p:nvSpPr>
        <p:spPr>
          <a:xfrm>
            <a:off x="1855463" y="1086715"/>
            <a:ext cx="180190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vještinu čitanja i dopuni rečenice s pravilno naglašenim riječima.</a:t>
            </a:r>
            <a:endParaRPr/>
          </a:p>
        </p:txBody>
      </p:sp>
      <p:sp>
        <p:nvSpPr>
          <p:cNvPr id="342" name="Google Shape;342;p27"/>
          <p:cNvSpPr txBox="1"/>
          <p:nvPr/>
        </p:nvSpPr>
        <p:spPr>
          <a:xfrm>
            <a:off x="1799818" y="2688854"/>
            <a:ext cx="17772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Čitajući odabrane primjere, vježbaj naglasak.</a:t>
            </a:r>
            <a:endParaRPr/>
          </a:p>
        </p:txBody>
      </p:sp>
      <p:sp>
        <p:nvSpPr>
          <p:cNvPr id="343" name="Google Shape;343;p27"/>
          <p:cNvSpPr txBox="1"/>
          <p:nvPr/>
        </p:nvSpPr>
        <p:spPr>
          <a:xfrm>
            <a:off x="1799818" y="4110879"/>
            <a:ext cx="164875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izgovorne cjeline i razlikuj silazne naglaske.</a:t>
            </a:r>
            <a:endParaRPr/>
          </a:p>
        </p:txBody>
      </p:sp>
      <p:sp>
        <p:nvSpPr>
          <p:cNvPr id="344" name="Google Shape;344;p27"/>
          <p:cNvSpPr txBox="1"/>
          <p:nvPr/>
        </p:nvSpPr>
        <p:spPr>
          <a:xfrm>
            <a:off x="5359400" y="1270000"/>
            <a:ext cx="173404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o naglasnom sustavu rješavajući kviz.</a:t>
            </a:r>
            <a:endParaRPr/>
          </a:p>
        </p:txBody>
      </p:sp>
      <p:sp>
        <p:nvSpPr>
          <p:cNvPr id="345" name="Google Shape;345;p27"/>
          <p:cNvSpPr txBox="1"/>
          <p:nvPr/>
        </p:nvSpPr>
        <p:spPr>
          <a:xfrm>
            <a:off x="5359400" y="2688854"/>
            <a:ext cx="152549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Vrednuj svoje znanje rješavajući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66193" y="-264929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8749230" y="3123540"/>
            <a:ext cx="23211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729852" y="1418204"/>
            <a:ext cx="406466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Naglasni sustav hrvatskoga jezika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6" name="Google Shape;106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187007" y="1204717"/>
            <a:ext cx="4577876" cy="452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037073" y="1855309"/>
            <a:ext cx="1867212" cy="2827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8649432" y="1318707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7">
            <a:alphaModFix/>
          </a:blip>
          <a:srcRect r="1152" b="1132"/>
          <a:stretch/>
        </p:blipFill>
        <p:spPr>
          <a:xfrm rot="-209650">
            <a:off x="951516" y="450945"/>
            <a:ext cx="4134819" cy="561601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7904285" y="2245582"/>
            <a:ext cx="348727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Znaš li rastaviti riječ na slogove?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Nabroji samoglasnike. Objasni koja je uloga samoglasnika i samoglasnoga r u slogu.</a:t>
            </a:r>
            <a:endParaRPr sz="2400" dirty="0"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8">
            <a:alphaModFix/>
          </a:blip>
          <a:srcRect l="28661" r="13991"/>
          <a:stretch/>
        </p:blipFill>
        <p:spPr>
          <a:xfrm>
            <a:off x="4818185" y="2283814"/>
            <a:ext cx="1277816" cy="2723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6368" y="1175404"/>
            <a:ext cx="4646767" cy="449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9" name="Google Shape;119;p16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6672499" y="924240"/>
            <a:ext cx="4596953" cy="454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7860599" y="1175404"/>
            <a:ext cx="225523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 dirty="0"/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9213" y="1198963"/>
            <a:ext cx="2776117" cy="331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/>
          <p:nvPr/>
        </p:nvSpPr>
        <p:spPr>
          <a:xfrm>
            <a:off x="7523018" y="1946936"/>
            <a:ext cx="313131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Poznaješ li znakove kojima su u pjesmi označene pojedine riječi? Koliko je takvih znakova? Pokušaj izgovarati  riječi s različitim znakovima.</a:t>
            </a:r>
            <a:endParaRPr sz="2400" dirty="0"/>
          </a:p>
        </p:txBody>
      </p:sp>
      <p:sp>
        <p:nvSpPr>
          <p:cNvPr id="127" name="Google Shape;127;p16"/>
          <p:cNvSpPr/>
          <p:nvPr/>
        </p:nvSpPr>
        <p:spPr>
          <a:xfrm>
            <a:off x="2063085" y="5539001"/>
            <a:ext cx="52798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Riječi su u pjesmi označene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naglascima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4" name="Google Shape;134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392933" y="1368521"/>
            <a:ext cx="4461028" cy="4405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7693258" y="4658968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 txBox="1"/>
          <p:nvPr/>
        </p:nvSpPr>
        <p:spPr>
          <a:xfrm>
            <a:off x="8722841" y="1654946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73368" y="1531038"/>
            <a:ext cx="2049305" cy="1528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92742" y="1531038"/>
            <a:ext cx="2031633" cy="1523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28364" y="3872177"/>
            <a:ext cx="1981825" cy="146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36562" y="3872177"/>
            <a:ext cx="1974701" cy="146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 rotWithShape="1">
          <a:blip r:embed="rId12">
            <a:alphaModFix/>
          </a:blip>
          <a:srcRect b="13980"/>
          <a:stretch/>
        </p:blipFill>
        <p:spPr>
          <a:xfrm>
            <a:off x="2861999" y="3093644"/>
            <a:ext cx="3552656" cy="757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861999" y="5335247"/>
            <a:ext cx="3245863" cy="76623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/>
          <p:nvPr/>
        </p:nvSpPr>
        <p:spPr>
          <a:xfrm>
            <a:off x="1767532" y="641900"/>
            <a:ext cx="77782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i ove primjere. Izgovori ili još bolje, otpjevaj, istaknute riječi. Mijenja li se značenje riječ?</a:t>
            </a:r>
            <a:endParaRPr sz="2400" dirty="0"/>
          </a:p>
        </p:txBody>
      </p:sp>
      <p:sp>
        <p:nvSpPr>
          <p:cNvPr id="146" name="Google Shape;146;p17"/>
          <p:cNvSpPr/>
          <p:nvPr/>
        </p:nvSpPr>
        <p:spPr>
          <a:xfrm>
            <a:off x="8294444" y="2807986"/>
            <a:ext cx="341096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Naglasak je isticanje jednoga sloga u riječi jačinom i visinom glasa.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Može promijeniti značenje riječi.</a:t>
            </a:r>
            <a:endParaRPr sz="2400" dirty="0"/>
          </a:p>
        </p:txBody>
      </p:sp>
      <p:sp>
        <p:nvSpPr>
          <p:cNvPr id="147" name="Google Shape;147;p17"/>
          <p:cNvSpPr txBox="1"/>
          <p:nvPr/>
        </p:nvSpPr>
        <p:spPr>
          <a:xfrm>
            <a:off x="8939482" y="2425572"/>
            <a:ext cx="17604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NAGLASAK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8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4" name="Google Shape;154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200417" y="669580"/>
            <a:ext cx="5090767" cy="518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862273" y="4064707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567568" y="4721110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8101967" y="500039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7545968" y="1271144"/>
            <a:ext cx="29132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NOSITELJ NAGLASKA</a:t>
            </a:r>
            <a:endParaRPr sz="2400" dirty="0"/>
          </a:p>
        </p:txBody>
      </p:sp>
      <p:sp>
        <p:nvSpPr>
          <p:cNvPr id="160" name="Google Shape;160;p18"/>
          <p:cNvSpPr txBox="1"/>
          <p:nvPr/>
        </p:nvSpPr>
        <p:spPr>
          <a:xfrm>
            <a:off x="687805" y="1084814"/>
            <a:ext cx="62198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Kako bilježimo naglaske? Koji glasovi su nositelji naglaska? </a:t>
            </a:r>
            <a:endParaRPr sz="2400" dirty="0"/>
          </a:p>
        </p:txBody>
      </p:sp>
      <p:sp>
        <p:nvSpPr>
          <p:cNvPr id="161" name="Google Shape;161;p18"/>
          <p:cNvSpPr/>
          <p:nvPr/>
        </p:nvSpPr>
        <p:spPr>
          <a:xfrm>
            <a:off x="1030550" y="2504994"/>
            <a:ext cx="4400432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Krava je odlučila p</a:t>
            </a:r>
            <a:r>
              <a:rPr lang="hr-H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â</a:t>
            </a:r>
            <a:r>
              <a:rPr lang="hr-HR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sti, a Ana je uspjela </a:t>
            </a:r>
            <a:r>
              <a:rPr lang="hr-HR" sz="2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hr-H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ȁ</a:t>
            </a:r>
            <a:r>
              <a:rPr lang="hr-HR" sz="2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sti</a:t>
            </a:r>
            <a:r>
              <a:rPr lang="hr-HR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 gr</a:t>
            </a:r>
            <a:r>
              <a:rPr lang="hr-H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â</a:t>
            </a:r>
            <a:r>
              <a:rPr lang="hr-HR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je pao gr</a:t>
            </a:r>
            <a:r>
              <a:rPr lang="hr-H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ȁ</a:t>
            </a:r>
            <a:r>
              <a:rPr lang="hr-HR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6959390" y="1813252"/>
            <a:ext cx="366927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Naglaske bilježimo određenim naglasnim znakom iznad samoglasnika u naglašenome slogu.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Nositelji su naglaska samoglasnici (a, e, i, o, u,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i samoglasno r.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9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9" name="Google Shape;169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251732" y="1208565"/>
            <a:ext cx="4556437" cy="4551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1114283" y="413426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9197" y="4243142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 txBox="1"/>
          <p:nvPr/>
        </p:nvSpPr>
        <p:spPr>
          <a:xfrm>
            <a:off x="8395580" y="1278538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8070169" y="1945096"/>
            <a:ext cx="26809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VRSTE NAGLASAKA</a:t>
            </a:r>
            <a:endParaRPr sz="2400" dirty="0"/>
          </a:p>
        </p:txBody>
      </p:sp>
      <p:sp>
        <p:nvSpPr>
          <p:cNvPr id="175" name="Google Shape;175;p19"/>
          <p:cNvSpPr/>
          <p:nvPr/>
        </p:nvSpPr>
        <p:spPr>
          <a:xfrm>
            <a:off x="1564443" y="622123"/>
            <a:ext cx="63117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Promotri primjere. Koliko je naglasaka u hrvatskome standardnom jeziku?</a:t>
            </a:r>
            <a:r>
              <a:rPr lang="hr-HR" sz="2400" b="1" i="1" dirty="0">
                <a:solidFill>
                  <a:srgbClr val="000000"/>
                </a:solidFill>
                <a:sym typeface="Arial"/>
              </a:rPr>
              <a:t> 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710635" y="1688885"/>
            <a:ext cx="6096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 	          č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ȍ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vjek              zvij</a:t>
            </a:r>
            <a:r>
              <a:rPr lang="hr-HR" sz="2400" b="1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zdā         bl</a:t>
            </a:r>
            <a:r>
              <a:rPr lang="hr-HR" sz="24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â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rač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ù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nalo           p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ȁ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                  n</a:t>
            </a:r>
            <a:r>
              <a:rPr lang="hr-HR" sz="2400" b="1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á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glasak         b</a:t>
            </a:r>
            <a:r>
              <a:rPr lang="hr-HR" sz="24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2400" dirty="0"/>
          </a:p>
        </p:txBody>
      </p:sp>
      <p:sp>
        <p:nvSpPr>
          <p:cNvPr id="177" name="Google Shape;177;p19"/>
          <p:cNvSpPr/>
          <p:nvPr/>
        </p:nvSpPr>
        <p:spPr>
          <a:xfrm>
            <a:off x="166255" y="3152506"/>
            <a:ext cx="71703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kratkouzlazni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hr-HR" sz="2400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kratkosilazni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hr-HR" sz="24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dugouzlazni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hr-HR" sz="2400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dugosilazni</a:t>
            </a:r>
            <a:endParaRPr sz="2400" dirty="0"/>
          </a:p>
        </p:txBody>
      </p:sp>
      <p:pic>
        <p:nvPicPr>
          <p:cNvPr id="178" name="Google Shape;178;p19"/>
          <p:cNvPicPr preferRelativeResize="0"/>
          <p:nvPr/>
        </p:nvPicPr>
        <p:blipFill rotWithShape="1">
          <a:blip r:embed="rId8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616611" y="3740981"/>
            <a:ext cx="6589298" cy="23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/>
          <p:nvPr/>
        </p:nvSpPr>
        <p:spPr>
          <a:xfrm>
            <a:off x="8256140" y="2325985"/>
            <a:ext cx="31376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hrvatskome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standardnome jeziku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postoje četiri naglaska: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kratkouzlazni,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kratkosilazni, </a:t>
            </a: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dugouzlazni,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dugosilazni.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465" y="1734782"/>
            <a:ext cx="7937206" cy="38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6" name="Google Shape;186;p20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974992" y="1449874"/>
            <a:ext cx="4045956" cy="4062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 txBox="1"/>
          <p:nvPr/>
        </p:nvSpPr>
        <p:spPr>
          <a:xfrm>
            <a:off x="9097364" y="1320495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91" name="Google Shape;191;p20"/>
          <p:cNvSpPr txBox="1"/>
          <p:nvPr/>
        </p:nvSpPr>
        <p:spPr>
          <a:xfrm>
            <a:off x="8569020" y="2038990"/>
            <a:ext cx="28578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PRAVILA NAGLAŠAVANJA</a:t>
            </a:r>
            <a:endParaRPr sz="2400" dirty="0"/>
          </a:p>
        </p:txBody>
      </p:sp>
      <p:sp>
        <p:nvSpPr>
          <p:cNvPr id="192" name="Google Shape;192;p20"/>
          <p:cNvSpPr/>
          <p:nvPr/>
        </p:nvSpPr>
        <p:spPr>
          <a:xfrm>
            <a:off x="1812403" y="699083"/>
            <a:ext cx="69229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pravila, a zatim pravilno izgovori svaku naglašenu riječ.</a:t>
            </a:r>
            <a:endParaRPr sz="2400" dirty="0"/>
          </a:p>
        </p:txBody>
      </p:sp>
      <p:sp>
        <p:nvSpPr>
          <p:cNvPr id="194" name="Google Shape;194;p20"/>
          <p:cNvSpPr/>
          <p:nvPr/>
        </p:nvSpPr>
        <p:spPr>
          <a:xfrm>
            <a:off x="8569020" y="2969172"/>
            <a:ext cx="33985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Riječi naglašavamo prema propisanim pravilima.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1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0" name="Google Shape;200;p21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9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1" name="Google Shape;201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151512" y="1135111"/>
            <a:ext cx="4326414" cy="4278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494019" y="4844660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8724110" y="4759361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1"/>
          <p:cNvSpPr txBox="1"/>
          <p:nvPr/>
        </p:nvSpPr>
        <p:spPr>
          <a:xfrm>
            <a:off x="8933196" y="91705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06" name="Google Shape;206;p21"/>
          <p:cNvSpPr/>
          <p:nvPr/>
        </p:nvSpPr>
        <p:spPr>
          <a:xfrm>
            <a:off x="1875159" y="615017"/>
            <a:ext cx="554017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primjer. Izgovori ih kako je označeno. Imaju li sve riječi naglasak?</a:t>
            </a:r>
            <a:endParaRPr sz="2400" dirty="0"/>
          </a:p>
        </p:txBody>
      </p:sp>
      <p:sp>
        <p:nvSpPr>
          <p:cNvPr id="207" name="Google Shape;207;p21"/>
          <p:cNvSpPr/>
          <p:nvPr/>
        </p:nvSpPr>
        <p:spPr>
          <a:xfrm>
            <a:off x="507765" y="2095819"/>
            <a:ext cx="69075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[čȍvječe] [pazi] [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danèidēš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[màlen] [ȉspod] [zvijézdā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400" dirty="0"/>
          </a:p>
        </p:txBody>
      </p:sp>
      <p:sp>
        <p:nvSpPr>
          <p:cNvPr id="208" name="Google Shape;208;p21"/>
          <p:cNvSpPr txBox="1"/>
          <p:nvPr/>
        </p:nvSpPr>
        <p:spPr>
          <a:xfrm>
            <a:off x="7955083" y="1640811"/>
            <a:ext cx="27793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NAGLASNICE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I NENAGLASNICE</a:t>
            </a:r>
            <a:endParaRPr sz="2400" dirty="0"/>
          </a:p>
        </p:txBody>
      </p:sp>
      <p:pic>
        <p:nvPicPr>
          <p:cNvPr id="209" name="Google Shape;209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6025" y="2662572"/>
            <a:ext cx="1902726" cy="180854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 txBox="1"/>
          <p:nvPr/>
        </p:nvSpPr>
        <p:spPr>
          <a:xfrm>
            <a:off x="935204" y="3268845"/>
            <a:ext cx="15263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naglasnice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323255" y="4822553"/>
            <a:ext cx="265629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riječi koje imaju svoj naglasak (čȍvječe)</a:t>
            </a:r>
            <a:endParaRPr sz="2400" dirty="0"/>
          </a:p>
        </p:txBody>
      </p:sp>
      <p:sp>
        <p:nvSpPr>
          <p:cNvPr id="212" name="Google Shape;212;p21"/>
          <p:cNvSpPr txBox="1"/>
          <p:nvPr/>
        </p:nvSpPr>
        <p:spPr>
          <a:xfrm>
            <a:off x="3948781" y="3264191"/>
            <a:ext cx="19308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nenaglasnice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13795" y="2629804"/>
            <a:ext cx="2036323" cy="195468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1"/>
          <p:cNvSpPr txBox="1"/>
          <p:nvPr/>
        </p:nvSpPr>
        <p:spPr>
          <a:xfrm>
            <a:off x="3485299" y="4654931"/>
            <a:ext cx="31925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riječi koje nemaju svoj naglasak (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prednaglasnice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da, u) i </a:t>
            </a:r>
            <a:r>
              <a:rPr lang="hr-HR" sz="24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zanaglasnice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(li)</a:t>
            </a:r>
            <a:endParaRPr sz="2400" dirty="0"/>
          </a:p>
        </p:txBody>
      </p:sp>
      <p:sp>
        <p:nvSpPr>
          <p:cNvPr id="215" name="Google Shape;215;p21"/>
          <p:cNvSpPr txBox="1"/>
          <p:nvPr/>
        </p:nvSpPr>
        <p:spPr>
          <a:xfrm>
            <a:off x="8162044" y="293322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7593950" y="2430545"/>
            <a:ext cx="35179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Prednaglasnice dolaze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ispred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naglašene riječi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hr-HR" sz="2400" b="1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zvijézdāma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17" name="Google Shape;217;p21"/>
          <p:cNvSpPr/>
          <p:nvPr/>
        </p:nvSpPr>
        <p:spPr>
          <a:xfrm>
            <a:off x="8165624" y="3511763"/>
            <a:ext cx="29471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Zanaglasnice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dolaze iza naglašene riječi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vȍlīm</a:t>
            </a: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716189" y="1548012"/>
            <a:ext cx="63022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Čovječe, pazi da ne ideš malen ispod zvijezda!</a:t>
            </a:r>
            <a:endParaRPr sz="2400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726</Words>
  <Application>Microsoft Office PowerPoint</Application>
  <PresentationFormat>Široki zaslon</PresentationFormat>
  <Paragraphs>111</Paragraphs>
  <Slides>15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Quattrocento Sans</vt:lpstr>
      <vt:lpstr>Calibri</vt:lpstr>
      <vt:lpstr>Impact</vt:lpstr>
      <vt:lpstr>Arial</vt:lpstr>
      <vt:lpstr>Times New Roman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4</cp:revision>
  <dcterms:modified xsi:type="dcterms:W3CDTF">2020-09-17T21:41:55Z</dcterms:modified>
</cp:coreProperties>
</file>